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83" r:id="rId11"/>
    <p:sldId id="257" r:id="rId12"/>
    <p:sldId id="258" r:id="rId13"/>
    <p:sldId id="260" r:id="rId14"/>
    <p:sldId id="261" r:id="rId15"/>
    <p:sldId id="262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92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2" r:id="rId44"/>
    <p:sldId id="303" r:id="rId45"/>
    <p:sldId id="300" r:id="rId46"/>
    <p:sldId id="301" r:id="rId4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0000" autoAdjust="0"/>
    <p:restoredTop sz="94660"/>
  </p:normalViewPr>
  <p:slideViewPr>
    <p:cSldViewPr>
      <p:cViewPr>
        <p:scale>
          <a:sx n="100" d="100"/>
          <a:sy n="100" d="100"/>
        </p:scale>
        <p:origin x="-1152" y="-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95E4-E418-4722-9D62-299AAEAA05C2}" type="datetimeFigureOut">
              <a:rPr lang="en-IN" smtClean="0"/>
              <a:t>01-08-2022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2089F-C76B-41D2-B48D-DBE45CA645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2411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95E4-E418-4722-9D62-299AAEAA05C2}" type="datetimeFigureOut">
              <a:rPr lang="en-IN" smtClean="0"/>
              <a:t>01-08-2022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2089F-C76B-41D2-B48D-DBE45CA645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1837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95E4-E418-4722-9D62-299AAEAA05C2}" type="datetimeFigureOut">
              <a:rPr lang="en-IN" smtClean="0"/>
              <a:t>01-08-2022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2089F-C76B-41D2-B48D-DBE45CA645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9198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95E4-E418-4722-9D62-299AAEAA05C2}" type="datetimeFigureOut">
              <a:rPr lang="en-IN" smtClean="0"/>
              <a:t>01-08-2022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2089F-C76B-41D2-B48D-DBE45CA645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0017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95E4-E418-4722-9D62-299AAEAA05C2}" type="datetimeFigureOut">
              <a:rPr lang="en-IN" smtClean="0"/>
              <a:t>01-08-2022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2089F-C76B-41D2-B48D-DBE45CA645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8333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95E4-E418-4722-9D62-299AAEAA05C2}" type="datetimeFigureOut">
              <a:rPr lang="en-IN" smtClean="0"/>
              <a:t>01-08-2022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2089F-C76B-41D2-B48D-DBE45CA645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4007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95E4-E418-4722-9D62-299AAEAA05C2}" type="datetimeFigureOut">
              <a:rPr lang="en-IN" smtClean="0"/>
              <a:t>01-08-2022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2089F-C76B-41D2-B48D-DBE45CA645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5220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95E4-E418-4722-9D62-299AAEAA05C2}" type="datetimeFigureOut">
              <a:rPr lang="en-IN" smtClean="0"/>
              <a:t>01-08-2022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2089F-C76B-41D2-B48D-DBE45CA645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6723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95E4-E418-4722-9D62-299AAEAA05C2}" type="datetimeFigureOut">
              <a:rPr lang="en-IN" smtClean="0"/>
              <a:t>01-08-2022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2089F-C76B-41D2-B48D-DBE45CA645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8574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95E4-E418-4722-9D62-299AAEAA05C2}" type="datetimeFigureOut">
              <a:rPr lang="en-IN" smtClean="0"/>
              <a:t>01-08-2022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2089F-C76B-41D2-B48D-DBE45CA645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1331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95E4-E418-4722-9D62-299AAEAA05C2}" type="datetimeFigureOut">
              <a:rPr lang="en-IN" smtClean="0"/>
              <a:t>01-08-2022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2089F-C76B-41D2-B48D-DBE45CA645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748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FE95E4-E418-4722-9D62-299AAEAA05C2}" type="datetimeFigureOut">
              <a:rPr lang="en-IN" smtClean="0"/>
              <a:t>01-08-2022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2089F-C76B-41D2-B48D-DBE45CA645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9562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computernotes.com/fundamental/introduction-to-computer/what-is-computer" TargetMode="External"/><Relationship Id="rId2" Type="http://schemas.openxmlformats.org/officeDocument/2006/relationships/hyperlink" Target="https://ecomputernotes.com/computernetworkingnotes/services-and-applications/what-is-interne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computernotes.com/fundamental/information-technology/what-do-you-mean-by-data-and-information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Cloud computing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8223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750" y="1853406"/>
            <a:ext cx="4762500" cy="4019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03277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18058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What is cloud computing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764704"/>
            <a:ext cx="8363272" cy="5361459"/>
          </a:xfrm>
        </p:spPr>
        <p:txBody>
          <a:bodyPr>
            <a:normAutofit fontScale="25000" lnSpcReduction="20000"/>
          </a:bodyPr>
          <a:lstStyle/>
          <a:p>
            <a:r>
              <a:rPr lang="en-IN" sz="4300" b="1" dirty="0" smtClean="0"/>
              <a:t>On premise                             </a:t>
            </a:r>
          </a:p>
          <a:p>
            <a:r>
              <a:rPr lang="en-IN" sz="4800" dirty="0" smtClean="0"/>
              <a:t>Higher  pay less scalability</a:t>
            </a:r>
          </a:p>
          <a:p>
            <a:r>
              <a:rPr lang="en-IN" sz="4800" dirty="0" smtClean="0"/>
              <a:t>Allot huge space for servers</a:t>
            </a:r>
          </a:p>
          <a:p>
            <a:r>
              <a:rPr lang="en-IN" sz="4800" dirty="0" smtClean="0"/>
              <a:t>Appoint a team for hardware and software maintenance</a:t>
            </a:r>
          </a:p>
          <a:p>
            <a:r>
              <a:rPr lang="en-IN" sz="4800" dirty="0" smtClean="0"/>
              <a:t>Poor data security</a:t>
            </a:r>
          </a:p>
          <a:p>
            <a:r>
              <a:rPr lang="en-IN" sz="4800" dirty="0" smtClean="0"/>
              <a:t>Less chance of data recovery</a:t>
            </a:r>
          </a:p>
          <a:p>
            <a:r>
              <a:rPr lang="en-IN" sz="4800" dirty="0" smtClean="0"/>
              <a:t>Lacks of flexibility</a:t>
            </a:r>
          </a:p>
          <a:p>
            <a:r>
              <a:rPr lang="en-IN" sz="4800" dirty="0" smtClean="0"/>
              <a:t>No </a:t>
            </a:r>
            <a:r>
              <a:rPr lang="en-IN" sz="4800" dirty="0" err="1" smtClean="0"/>
              <a:t>automatice</a:t>
            </a:r>
            <a:r>
              <a:rPr lang="en-IN" sz="4800" dirty="0" smtClean="0"/>
              <a:t> updates</a:t>
            </a:r>
          </a:p>
          <a:p>
            <a:r>
              <a:rPr lang="en-IN" sz="4800" dirty="0" smtClean="0"/>
              <a:t>Less collaboration</a:t>
            </a:r>
          </a:p>
          <a:p>
            <a:r>
              <a:rPr lang="en-IN" sz="4800" dirty="0" smtClean="0"/>
              <a:t>Data cannot be accessed remotely</a:t>
            </a:r>
          </a:p>
          <a:p>
            <a:r>
              <a:rPr lang="en-IN" sz="4800" dirty="0" smtClean="0"/>
              <a:t>Takes longer implementation time</a:t>
            </a:r>
          </a:p>
          <a:p>
            <a:endParaRPr lang="en-IN" sz="4800" dirty="0"/>
          </a:p>
          <a:p>
            <a:endParaRPr lang="en-IN" sz="4800" dirty="0" smtClean="0"/>
          </a:p>
          <a:p>
            <a:r>
              <a:rPr lang="en-IN" sz="4800" b="1" dirty="0" smtClean="0"/>
              <a:t>Cloud computing </a:t>
            </a:r>
          </a:p>
          <a:p>
            <a:r>
              <a:rPr lang="en-IN" sz="5600" dirty="0" smtClean="0"/>
              <a:t>Pay for what you use</a:t>
            </a:r>
          </a:p>
          <a:p>
            <a:r>
              <a:rPr lang="en-IN" sz="5600" dirty="0" smtClean="0"/>
              <a:t>Scale up=pay more</a:t>
            </a:r>
          </a:p>
          <a:p>
            <a:r>
              <a:rPr lang="en-IN" sz="5600" dirty="0" smtClean="0"/>
              <a:t>Scale down=pay less</a:t>
            </a:r>
          </a:p>
          <a:p>
            <a:r>
              <a:rPr lang="en-IN" sz="5600" dirty="0" smtClean="0"/>
              <a:t>No server space is required</a:t>
            </a:r>
          </a:p>
          <a:p>
            <a:r>
              <a:rPr lang="en-IN" sz="5600" dirty="0" smtClean="0"/>
              <a:t>No experts required for hardware maintenance</a:t>
            </a:r>
          </a:p>
          <a:p>
            <a:r>
              <a:rPr lang="en-IN" sz="5600" dirty="0" smtClean="0"/>
              <a:t>Better data security</a:t>
            </a:r>
          </a:p>
          <a:p>
            <a:r>
              <a:rPr lang="en-IN" sz="5600" dirty="0" smtClean="0"/>
              <a:t>Disaster recovery</a:t>
            </a:r>
          </a:p>
          <a:p>
            <a:r>
              <a:rPr lang="en-IN" sz="5600" dirty="0" smtClean="0"/>
              <a:t>High flexibility</a:t>
            </a:r>
          </a:p>
          <a:p>
            <a:r>
              <a:rPr lang="en-IN" sz="5600" dirty="0" smtClean="0"/>
              <a:t>Automatic software update</a:t>
            </a:r>
          </a:p>
          <a:p>
            <a:r>
              <a:rPr lang="en-IN" sz="5600" dirty="0" smtClean="0"/>
              <a:t>Teams can collaborate from widespread</a:t>
            </a:r>
          </a:p>
          <a:p>
            <a:r>
              <a:rPr lang="en-IN" sz="5600" dirty="0" smtClean="0"/>
              <a:t>Data can be accessed and shared anywhere in the internet</a:t>
            </a:r>
          </a:p>
          <a:p>
            <a:r>
              <a:rPr lang="en-IN" sz="5600" dirty="0" smtClean="0"/>
              <a:t>Rapid implementation</a:t>
            </a:r>
          </a:p>
          <a:p>
            <a:endParaRPr lang="en-IN" sz="4800" dirty="0"/>
          </a:p>
          <a:p>
            <a:endParaRPr lang="en-IN" sz="4800" dirty="0" smtClean="0"/>
          </a:p>
          <a:p>
            <a:endParaRPr lang="en-IN" sz="4800" dirty="0"/>
          </a:p>
        </p:txBody>
      </p:sp>
    </p:spTree>
    <p:extLst>
      <p:ext uri="{BB962C8B-B14F-4D97-AF65-F5344CB8AC3E}">
        <p14:creationId xmlns:p14="http://schemas.microsoft.com/office/powerpoint/2010/main" val="6248056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 is cloud computing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Cloud computing is the delivery on-demand computing services over the internet on  a pay –as –you go basis</a:t>
            </a:r>
          </a:p>
          <a:p>
            <a:r>
              <a:rPr lang="en-IN" dirty="0" smtClean="0"/>
              <a:t>Rather than managing files on local storage device,</a:t>
            </a:r>
          </a:p>
          <a:p>
            <a:r>
              <a:rPr lang="en-IN" dirty="0" smtClean="0"/>
              <a:t>Cloud computing makes it possible to save them over internet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89778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711349"/>
            <a:ext cx="8046156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492298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783357"/>
            <a:ext cx="8046156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903860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Cloud computing</a:t>
            </a:r>
            <a:endParaRPr lang="en-IN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556792"/>
            <a:ext cx="8046156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774581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Basic concepts</a:t>
            </a:r>
            <a:endParaRPr lang="en-IN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646518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939029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Deployment model</a:t>
            </a:r>
            <a:endParaRPr lang="en-IN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169262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Service model</a:t>
            </a:r>
            <a:endParaRPr lang="en-IN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64360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Grid computing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b="1" dirty="0"/>
              <a:t>Grid computing</a:t>
            </a:r>
            <a:r>
              <a:rPr lang="en-IN" dirty="0"/>
              <a:t> is a group of computers physically connected (over a network or with </a:t>
            </a:r>
            <a:r>
              <a:rPr lang="en-IN" dirty="0">
                <a:hlinkClick r:id="rId2"/>
              </a:rPr>
              <a:t>Internet</a:t>
            </a:r>
            <a:r>
              <a:rPr lang="en-IN" dirty="0"/>
              <a:t>) </a:t>
            </a:r>
            <a:endParaRPr lang="en-IN" dirty="0" smtClean="0"/>
          </a:p>
          <a:p>
            <a:r>
              <a:rPr lang="en-IN" dirty="0" smtClean="0"/>
              <a:t>to </a:t>
            </a:r>
            <a:r>
              <a:rPr lang="en-IN" dirty="0"/>
              <a:t>perform a dedicated tasks together, such as </a:t>
            </a:r>
            <a:r>
              <a:rPr lang="en-IN" dirty="0" err="1"/>
              <a:t>analyzing</a:t>
            </a:r>
            <a:r>
              <a:rPr lang="en-IN" dirty="0"/>
              <a:t> e-commerce data and solve a complex problem</a:t>
            </a:r>
            <a:r>
              <a:rPr lang="en-IN" dirty="0" smtClean="0"/>
              <a:t>.</a:t>
            </a:r>
          </a:p>
          <a:p>
            <a:r>
              <a:rPr lang="en-IN" dirty="0"/>
              <a:t> </a:t>
            </a:r>
            <a:r>
              <a:rPr lang="en-IN" b="1" dirty="0"/>
              <a:t>Grids are a form of “super virtual </a:t>
            </a:r>
            <a:r>
              <a:rPr lang="en-IN" b="1" dirty="0">
                <a:hlinkClick r:id="rId3"/>
              </a:rPr>
              <a:t>computer</a:t>
            </a:r>
            <a:r>
              <a:rPr lang="en-IN" b="1" dirty="0"/>
              <a:t>”</a:t>
            </a:r>
            <a:r>
              <a:rPr lang="en-IN" dirty="0"/>
              <a:t> that solve a particular application</a:t>
            </a:r>
            <a:r>
              <a:rPr lang="en-IN" dirty="0" smtClean="0"/>
              <a:t>.</a:t>
            </a:r>
          </a:p>
          <a:p>
            <a:r>
              <a:rPr lang="en-IN" dirty="0" smtClean="0"/>
              <a:t>The </a:t>
            </a:r>
            <a:r>
              <a:rPr lang="en-IN" dirty="0"/>
              <a:t>grid size may vary from small to large enterprises network.</a:t>
            </a:r>
          </a:p>
          <a:p>
            <a:r>
              <a:rPr lang="en-IN" dirty="0"/>
              <a:t>A </a:t>
            </a:r>
            <a:r>
              <a:rPr lang="en-IN" i="1" dirty="0"/>
              <a:t>computing grid</a:t>
            </a:r>
            <a:r>
              <a:rPr lang="en-IN" dirty="0"/>
              <a:t> is constructed with the help of grid middle ware software that allows them to communicate. </a:t>
            </a:r>
            <a:endParaRPr lang="en-IN" dirty="0" smtClean="0"/>
          </a:p>
          <a:p>
            <a:r>
              <a:rPr lang="en-IN" dirty="0" smtClean="0"/>
              <a:t>middle </a:t>
            </a:r>
            <a:r>
              <a:rPr lang="en-IN" dirty="0"/>
              <a:t>ware is used to translates one node </a:t>
            </a:r>
            <a:r>
              <a:rPr lang="en-IN" dirty="0">
                <a:hlinkClick r:id="rId4"/>
              </a:rPr>
              <a:t>information</a:t>
            </a:r>
            <a:r>
              <a:rPr lang="en-IN" dirty="0"/>
              <a:t> passed stored or processed </a:t>
            </a:r>
            <a:r>
              <a:rPr lang="en-IN" dirty="0">
                <a:hlinkClick r:id="rId4"/>
              </a:rPr>
              <a:t>information</a:t>
            </a:r>
            <a:r>
              <a:rPr lang="en-IN" dirty="0"/>
              <a:t> to another into a recognizable format. </a:t>
            </a:r>
            <a:endParaRPr lang="en-IN" dirty="0" smtClean="0"/>
          </a:p>
          <a:p>
            <a:r>
              <a:rPr lang="en-IN" b="1" dirty="0" smtClean="0"/>
              <a:t>It </a:t>
            </a:r>
            <a:r>
              <a:rPr lang="en-IN" b="1" dirty="0"/>
              <a:t>is the form of “distributed computing” or “peer-to-peer computing”.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861788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714658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infrastructure</a:t>
            </a:r>
            <a:endParaRPr lang="en-IN" dirty="0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412776"/>
            <a:ext cx="8046156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692783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097989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72400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605880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886683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IN" dirty="0"/>
              <a:t>NIST Cloud Computing Reference Architecture.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308" y="1600200"/>
            <a:ext cx="7803384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076132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279597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virtualization</a:t>
            </a:r>
            <a:endParaRPr lang="en-IN" dirty="0"/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639341"/>
            <a:ext cx="8046156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933116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Purpose and benefits</a:t>
            </a:r>
            <a:endParaRPr lang="en-IN" dirty="0"/>
          </a:p>
        </p:txBody>
      </p:sp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04320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Cluster computing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N" dirty="0"/>
              <a:t>Cluster computing defines several computers linked on a network and implemented like an individual entity</a:t>
            </a:r>
            <a:r>
              <a:rPr lang="en-IN" dirty="0" smtClean="0"/>
              <a:t>.</a:t>
            </a:r>
          </a:p>
          <a:p>
            <a:r>
              <a:rPr lang="en-IN" dirty="0" smtClean="0"/>
              <a:t> </a:t>
            </a:r>
            <a:r>
              <a:rPr lang="en-IN" dirty="0"/>
              <a:t>Each computer that is linked to the network is known as a node.</a:t>
            </a:r>
          </a:p>
          <a:p>
            <a:r>
              <a:rPr lang="en-IN" dirty="0"/>
              <a:t>Cluster computing provides solutions to solve difficult problems by providing faster computational speed, and enhanced data integrity. </a:t>
            </a:r>
            <a:endParaRPr lang="en-IN" dirty="0" smtClean="0"/>
          </a:p>
          <a:p>
            <a:r>
              <a:rPr lang="en-IN" dirty="0" smtClean="0"/>
              <a:t>The </a:t>
            </a:r>
            <a:r>
              <a:rPr lang="en-IN" dirty="0"/>
              <a:t>connected computers implement operations all together thus generating the impression like a single system (virtual device</a:t>
            </a:r>
            <a:r>
              <a:rPr lang="en-IN" dirty="0" smtClean="0"/>
              <a:t>).</a:t>
            </a:r>
          </a:p>
          <a:p>
            <a:r>
              <a:rPr lang="en-IN" dirty="0" smtClean="0"/>
              <a:t> </a:t>
            </a:r>
            <a:r>
              <a:rPr lang="en-IN" dirty="0"/>
              <a:t>This procedure is defined as the transparency of the system.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064323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Cloud sourcing</a:t>
            </a:r>
            <a:endParaRPr lang="en-IN" dirty="0"/>
          </a:p>
        </p:txBody>
      </p:sp>
      <p:pic>
        <p:nvPicPr>
          <p:cNvPr id="1843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803318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Opportunities and challenges</a:t>
            </a:r>
            <a:endParaRPr lang="en-IN" dirty="0"/>
          </a:p>
        </p:txBody>
      </p:sp>
      <p:pic>
        <p:nvPicPr>
          <p:cNvPr id="1945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4277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Opportunities and challenges</a:t>
            </a:r>
            <a:endParaRPr lang="en-IN" dirty="0"/>
          </a:p>
        </p:txBody>
      </p:sp>
      <p:pic>
        <p:nvPicPr>
          <p:cNvPr id="2048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844824"/>
            <a:ext cx="8046156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08078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Opportunities and challenges</a:t>
            </a:r>
            <a:endParaRPr lang="en-IN" dirty="0"/>
          </a:p>
        </p:txBody>
      </p:sp>
      <p:pic>
        <p:nvPicPr>
          <p:cNvPr id="2150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628800"/>
            <a:ext cx="8046156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450925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253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692696"/>
            <a:ext cx="8046156" cy="52894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61754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virtualization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Virtualization is </a:t>
            </a:r>
            <a:r>
              <a:rPr lang="en-IN" b="1" dirty="0"/>
              <a:t>technology that lets you create useful IT </a:t>
            </a:r>
            <a:r>
              <a:rPr lang="en-IN" b="1" dirty="0" smtClean="0"/>
              <a:t>services</a:t>
            </a:r>
          </a:p>
          <a:p>
            <a:r>
              <a:rPr lang="en-IN" b="1" dirty="0" smtClean="0"/>
              <a:t> </a:t>
            </a:r>
            <a:r>
              <a:rPr lang="en-IN" b="1" dirty="0"/>
              <a:t>using resources that are traditionally bound to hardware</a:t>
            </a:r>
            <a:r>
              <a:rPr lang="en-IN" dirty="0"/>
              <a:t>. </a:t>
            </a:r>
            <a:endParaRPr lang="en-IN" dirty="0" smtClean="0"/>
          </a:p>
          <a:p>
            <a:r>
              <a:rPr lang="en-IN" dirty="0" smtClean="0"/>
              <a:t>It </a:t>
            </a:r>
            <a:r>
              <a:rPr lang="en-IN" dirty="0"/>
              <a:t>allows you to use a physical machine's full capacity </a:t>
            </a:r>
            <a:endParaRPr lang="en-IN" dirty="0" smtClean="0"/>
          </a:p>
          <a:p>
            <a:r>
              <a:rPr lang="en-IN" dirty="0" smtClean="0"/>
              <a:t>by </a:t>
            </a:r>
            <a:r>
              <a:rPr lang="en-IN" dirty="0"/>
              <a:t>distributing its capabilities among many users or environments.</a:t>
            </a:r>
          </a:p>
        </p:txBody>
      </p:sp>
    </p:spTree>
    <p:extLst>
      <p:ext uri="{BB962C8B-B14F-4D97-AF65-F5344CB8AC3E}">
        <p14:creationId xmlns:p14="http://schemas.microsoft.com/office/powerpoint/2010/main" val="13499539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Types </a:t>
            </a:r>
            <a:r>
              <a:rPr lang="en-IN" dirty="0"/>
              <a:t>of virtualization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b="1" dirty="0" smtClean="0"/>
              <a:t>Types </a:t>
            </a:r>
            <a:r>
              <a:rPr lang="en-IN" b="1" dirty="0"/>
              <a:t>of Virtualization</a:t>
            </a:r>
            <a:endParaRPr lang="en-IN" dirty="0"/>
          </a:p>
          <a:p>
            <a:r>
              <a:rPr lang="en-IN" dirty="0"/>
              <a:t>Desktop Virtualization.</a:t>
            </a:r>
          </a:p>
          <a:p>
            <a:r>
              <a:rPr lang="en-IN" dirty="0"/>
              <a:t>Application Virtualization.</a:t>
            </a:r>
          </a:p>
          <a:p>
            <a:r>
              <a:rPr lang="en-IN" dirty="0"/>
              <a:t>Server Virtualization.</a:t>
            </a:r>
          </a:p>
          <a:p>
            <a:r>
              <a:rPr lang="en-IN" dirty="0"/>
              <a:t>Network Virtualization.</a:t>
            </a:r>
          </a:p>
          <a:p>
            <a:r>
              <a:rPr lang="en-IN" dirty="0"/>
              <a:t>Storage Virtualization.</a:t>
            </a:r>
          </a:p>
          <a:p>
            <a:pPr marL="0" indent="0">
              <a:buNone/>
            </a:pP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932664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Why do we use virtualization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With virtualization, </a:t>
            </a:r>
            <a:r>
              <a:rPr lang="en-IN" b="1" dirty="0"/>
              <a:t>you can instantly access nearly limitless computing resources which allow for faster and broader business capabilities</a:t>
            </a:r>
            <a:r>
              <a:rPr lang="en-IN" dirty="0"/>
              <a:t>. </a:t>
            </a:r>
            <a:endParaRPr lang="en-IN" dirty="0" smtClean="0"/>
          </a:p>
          <a:p>
            <a:r>
              <a:rPr lang="en-IN" dirty="0" smtClean="0"/>
              <a:t>It </a:t>
            </a:r>
            <a:r>
              <a:rPr lang="en-IN" dirty="0"/>
              <a:t>also gets rid of haphazard IT rooms</a:t>
            </a:r>
            <a:r>
              <a:rPr lang="en-IN" dirty="0" smtClean="0"/>
              <a:t>,</a:t>
            </a:r>
          </a:p>
          <a:p>
            <a:r>
              <a:rPr lang="en-IN" dirty="0" smtClean="0"/>
              <a:t> </a:t>
            </a:r>
            <a:r>
              <a:rPr lang="en-IN" dirty="0"/>
              <a:t>cables, and bulky hardware; </a:t>
            </a:r>
            <a:endParaRPr lang="en-IN" dirty="0" smtClean="0"/>
          </a:p>
          <a:p>
            <a:r>
              <a:rPr lang="en-IN" dirty="0" smtClean="0"/>
              <a:t>reducing </a:t>
            </a:r>
            <a:r>
              <a:rPr lang="en-IN" dirty="0"/>
              <a:t>your overall IT overhead </a:t>
            </a:r>
            <a:endParaRPr lang="en-IN" dirty="0" smtClean="0"/>
          </a:p>
          <a:p>
            <a:r>
              <a:rPr lang="en-IN" dirty="0" smtClean="0"/>
              <a:t>as </a:t>
            </a:r>
            <a:r>
              <a:rPr lang="en-IN" dirty="0"/>
              <a:t>well as management costs</a:t>
            </a:r>
          </a:p>
        </p:txBody>
      </p:sp>
    </p:spTree>
    <p:extLst>
      <p:ext uri="{BB962C8B-B14F-4D97-AF65-F5344CB8AC3E}">
        <p14:creationId xmlns:p14="http://schemas.microsoft.com/office/powerpoint/2010/main" val="21111414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Where is virtualization used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Storage virtualization is commonly used in </a:t>
            </a:r>
            <a:r>
              <a:rPr lang="en-IN" b="1" dirty="0"/>
              <a:t>storage area networks</a:t>
            </a:r>
            <a:r>
              <a:rPr lang="en-IN" dirty="0"/>
              <a:t>. </a:t>
            </a:r>
            <a:endParaRPr lang="en-IN" dirty="0" smtClean="0"/>
          </a:p>
          <a:p>
            <a:r>
              <a:rPr lang="en-IN" dirty="0" smtClean="0"/>
              <a:t>Server </a:t>
            </a:r>
            <a:r>
              <a:rPr lang="en-IN" dirty="0"/>
              <a:t>virtualization is the masking of server resources </a:t>
            </a:r>
            <a:r>
              <a:rPr lang="en-IN" dirty="0" smtClean="0"/>
              <a:t>–</a:t>
            </a:r>
          </a:p>
          <a:p>
            <a:r>
              <a:rPr lang="en-IN" dirty="0" smtClean="0"/>
              <a:t> </a:t>
            </a:r>
            <a:r>
              <a:rPr lang="en-IN" dirty="0"/>
              <a:t>including the number and identity of individual physical servers, processors and operating systems -- from server users.</a:t>
            </a:r>
          </a:p>
          <a:p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609542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What are the features of virtualization? 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N" b="1" dirty="0" smtClean="0"/>
              <a:t>Characteristics </a:t>
            </a:r>
            <a:r>
              <a:rPr lang="en-IN" b="1" dirty="0"/>
              <a:t>of Virtualization</a:t>
            </a:r>
            <a:endParaRPr lang="en-IN" dirty="0"/>
          </a:p>
          <a:p>
            <a:r>
              <a:rPr lang="en-IN" dirty="0"/>
              <a:t>Increased Security – The ability to control the execution of a guest program in a completely transparent manner opens new possibilities for delivering a secure, controlled execution environment. ...</a:t>
            </a:r>
          </a:p>
          <a:p>
            <a:r>
              <a:rPr lang="en-IN" dirty="0"/>
              <a:t>Managed Execution – ...</a:t>
            </a:r>
          </a:p>
          <a:p>
            <a:r>
              <a:rPr lang="en-IN" dirty="0"/>
              <a:t>Sharing – ...</a:t>
            </a:r>
          </a:p>
          <a:p>
            <a:r>
              <a:rPr lang="en-IN" dirty="0"/>
              <a:t>Aggregation – ...</a:t>
            </a:r>
          </a:p>
          <a:p>
            <a:r>
              <a:rPr lang="en-IN" dirty="0"/>
              <a:t>Emulation – ...</a:t>
            </a:r>
          </a:p>
          <a:p>
            <a:r>
              <a:rPr lang="en-IN" dirty="0"/>
              <a:t>Isolation – ...</a:t>
            </a:r>
          </a:p>
          <a:p>
            <a:r>
              <a:rPr lang="en-IN" dirty="0"/>
              <a:t>Portability –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24827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Distributed computing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 distributed system allows resource sharing, including software by systems connected to the network</a:t>
            </a:r>
            <a:r>
              <a:rPr lang="en-IN" dirty="0" smtClean="0"/>
              <a:t>.</a:t>
            </a:r>
          </a:p>
          <a:p>
            <a:r>
              <a:rPr lang="en-IN" dirty="0" smtClean="0"/>
              <a:t> </a:t>
            </a:r>
            <a:r>
              <a:rPr lang="en-IN" dirty="0"/>
              <a:t>Examples of distributed systems / applications of distributed computing : </a:t>
            </a:r>
            <a:r>
              <a:rPr lang="en-IN" b="1" dirty="0"/>
              <a:t>Intranets, Internet, WWW, email</a:t>
            </a:r>
            <a:r>
              <a:rPr lang="en-IN" dirty="0"/>
              <a:t>. Telecommunication networks: Telephone networks and Cellular networks.</a:t>
            </a:r>
          </a:p>
        </p:txBody>
      </p:sp>
    </p:spTree>
    <p:extLst>
      <p:ext uri="{BB962C8B-B14F-4D97-AF65-F5344CB8AC3E}">
        <p14:creationId xmlns:p14="http://schemas.microsoft.com/office/powerpoint/2010/main" val="27985306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Difference between cloud and virtualization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What is the difference between cloud and virtualization?</a:t>
            </a:r>
          </a:p>
          <a:p>
            <a:r>
              <a:rPr lang="en-IN" dirty="0"/>
              <a:t>The main difference between the two concepts is that </a:t>
            </a:r>
            <a:r>
              <a:rPr lang="en-IN" b="1" dirty="0"/>
              <a:t>virtualization refers to the manipulation of software and hardware, while cloud computing is the consequence of this process</a:t>
            </a:r>
            <a:r>
              <a:rPr lang="en-IN" dirty="0"/>
              <a:t>. Practically, cloud computing is a concept created from one product, virtualization.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59824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>
                <a:solidFill>
                  <a:srgbClr val="FF0000"/>
                </a:solidFill>
              </a:rPr>
              <a:t>Virtualization Structures/Tools and Mechanisms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IN" dirty="0">
                <a:solidFill>
                  <a:srgbClr val="00B050"/>
                </a:solidFill>
              </a:rPr>
              <a:t>Before virtualization</a:t>
            </a:r>
            <a:r>
              <a:rPr lang="en-IN" dirty="0"/>
              <a:t>, the operating system manages the hardware</a:t>
            </a:r>
            <a:r>
              <a:rPr lang="en-IN" dirty="0" smtClean="0"/>
              <a:t>.</a:t>
            </a:r>
          </a:p>
          <a:p>
            <a:pPr marL="0" indent="0">
              <a:buNone/>
            </a:pPr>
            <a:r>
              <a:rPr lang="en-IN" dirty="0" smtClean="0"/>
              <a:t> </a:t>
            </a:r>
          </a:p>
          <a:p>
            <a:r>
              <a:rPr lang="en-IN" dirty="0" smtClean="0">
                <a:solidFill>
                  <a:srgbClr val="00B050"/>
                </a:solidFill>
              </a:rPr>
              <a:t> </a:t>
            </a:r>
            <a:r>
              <a:rPr lang="en-IN" dirty="0">
                <a:solidFill>
                  <a:srgbClr val="00B050"/>
                </a:solidFill>
              </a:rPr>
              <a:t>After virtualization</a:t>
            </a:r>
            <a:r>
              <a:rPr lang="en-IN" dirty="0"/>
              <a:t>, a virtualization layer is inserted between the hardware and the operating system. </a:t>
            </a:r>
            <a:endParaRPr lang="en-IN" dirty="0" smtClean="0"/>
          </a:p>
          <a:p>
            <a:pPr marL="0" indent="0">
              <a:buNone/>
            </a:pPr>
            <a:endParaRPr lang="en-IN" dirty="0" smtClean="0"/>
          </a:p>
          <a:p>
            <a:r>
              <a:rPr lang="en-IN" dirty="0" smtClean="0"/>
              <a:t>In </a:t>
            </a:r>
            <a:r>
              <a:rPr lang="en-IN" dirty="0"/>
              <a:t>such a case, the virtualization layer is responsible for converting portions of the real hardware into virtual hardware. </a:t>
            </a:r>
            <a:endParaRPr lang="en-IN" dirty="0" smtClean="0"/>
          </a:p>
          <a:p>
            <a:endParaRPr lang="en-IN" dirty="0" smtClean="0"/>
          </a:p>
          <a:p>
            <a:pPr marL="0" indent="0">
              <a:buNone/>
            </a:pPr>
            <a:r>
              <a:rPr lang="en-IN" dirty="0" smtClean="0"/>
              <a:t>• </a:t>
            </a:r>
            <a:r>
              <a:rPr lang="en-IN" dirty="0"/>
              <a:t>Therefore, different operating systems such as Linux and Windows can run on the same physical machine, simultaneously</a:t>
            </a:r>
            <a:r>
              <a:rPr lang="en-IN" dirty="0" smtClean="0"/>
              <a:t>.</a:t>
            </a:r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r>
              <a:rPr lang="en-IN" dirty="0" smtClean="0"/>
              <a:t> </a:t>
            </a:r>
            <a:r>
              <a:rPr lang="en-IN" dirty="0">
                <a:solidFill>
                  <a:srgbClr val="00B050"/>
                </a:solidFill>
              </a:rPr>
              <a:t>• Depending on the position of the virtualization layer</a:t>
            </a:r>
            <a:r>
              <a:rPr lang="en-IN" dirty="0"/>
              <a:t>, there are several classes of VM architectures</a:t>
            </a:r>
            <a:r>
              <a:rPr lang="en-IN" dirty="0" smtClean="0"/>
              <a:t>,</a:t>
            </a:r>
          </a:p>
          <a:p>
            <a:pPr marL="0" indent="0">
              <a:buNone/>
            </a:pPr>
            <a:r>
              <a:rPr lang="en-IN" dirty="0" smtClean="0"/>
              <a:t> </a:t>
            </a:r>
            <a:r>
              <a:rPr lang="en-IN" dirty="0"/>
              <a:t>namely the </a:t>
            </a:r>
            <a:endParaRPr lang="en-IN" dirty="0" smtClean="0"/>
          </a:p>
          <a:p>
            <a:pPr marL="0" indent="0">
              <a:buNone/>
            </a:pPr>
            <a:r>
              <a:rPr lang="en-IN" dirty="0" smtClean="0">
                <a:solidFill>
                  <a:srgbClr val="C00000"/>
                </a:solidFill>
              </a:rPr>
              <a:t>– </a:t>
            </a:r>
            <a:r>
              <a:rPr lang="en-IN" dirty="0">
                <a:solidFill>
                  <a:srgbClr val="C00000"/>
                </a:solidFill>
              </a:rPr>
              <a:t>hypervisor architecture, </a:t>
            </a:r>
            <a:endParaRPr lang="en-IN" dirty="0" smtClean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IN" dirty="0" smtClean="0">
                <a:solidFill>
                  <a:srgbClr val="C00000"/>
                </a:solidFill>
              </a:rPr>
              <a:t>– </a:t>
            </a:r>
            <a:r>
              <a:rPr lang="en-IN" dirty="0">
                <a:solidFill>
                  <a:srgbClr val="C00000"/>
                </a:solidFill>
              </a:rPr>
              <a:t>para-virtualization, </a:t>
            </a:r>
            <a:endParaRPr lang="en-IN" dirty="0" smtClean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IN" dirty="0" smtClean="0">
                <a:solidFill>
                  <a:srgbClr val="C00000"/>
                </a:solidFill>
              </a:rPr>
              <a:t>– </a:t>
            </a:r>
            <a:r>
              <a:rPr lang="en-IN" dirty="0">
                <a:solidFill>
                  <a:srgbClr val="C00000"/>
                </a:solidFill>
              </a:rPr>
              <a:t>host-based virtualization</a:t>
            </a:r>
          </a:p>
        </p:txBody>
      </p:sp>
    </p:spTree>
    <p:extLst>
      <p:ext uri="{BB962C8B-B14F-4D97-AF65-F5344CB8AC3E}">
        <p14:creationId xmlns:p14="http://schemas.microsoft.com/office/powerpoint/2010/main" val="14470575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Hypervisor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IN" dirty="0"/>
              <a:t>A </a:t>
            </a:r>
            <a:r>
              <a:rPr lang="en-IN" b="1" dirty="0">
                <a:solidFill>
                  <a:srgbClr val="00B050"/>
                </a:solidFill>
              </a:rPr>
              <a:t>hypervisor</a:t>
            </a:r>
            <a:r>
              <a:rPr lang="en-IN" dirty="0"/>
              <a:t> is a </a:t>
            </a:r>
            <a:r>
              <a:rPr lang="en-IN" dirty="0" smtClean="0"/>
              <a:t>technique </a:t>
            </a:r>
            <a:r>
              <a:rPr lang="en-IN" dirty="0"/>
              <a:t>allowing multiple operating systems, called guests to run on a host machine. </a:t>
            </a:r>
            <a:endParaRPr lang="en-IN" dirty="0" smtClean="0"/>
          </a:p>
          <a:p>
            <a:r>
              <a:rPr lang="en-IN" dirty="0" smtClean="0"/>
              <a:t>This </a:t>
            </a:r>
            <a:r>
              <a:rPr lang="en-IN" dirty="0"/>
              <a:t>is also called the Virtual Machine Monitor (VMM</a:t>
            </a:r>
            <a:r>
              <a:rPr lang="en-IN" dirty="0" smtClean="0"/>
              <a:t>).</a:t>
            </a:r>
          </a:p>
          <a:p>
            <a:r>
              <a:rPr lang="en-IN" dirty="0" smtClean="0"/>
              <a:t> </a:t>
            </a:r>
            <a:r>
              <a:rPr lang="en-IN" dirty="0"/>
              <a:t>Type 1</a:t>
            </a:r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r>
              <a:rPr lang="en-IN" dirty="0">
                <a:solidFill>
                  <a:srgbClr val="7030A0"/>
                </a:solidFill>
              </a:rPr>
              <a:t>bare metal hypervisor </a:t>
            </a:r>
            <a:endParaRPr lang="en-IN" dirty="0" smtClean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• </a:t>
            </a:r>
            <a:r>
              <a:rPr lang="en-IN" dirty="0"/>
              <a:t>sits on the bare metal computer </a:t>
            </a:r>
            <a:r>
              <a:rPr lang="en-IN" dirty="0" smtClean="0"/>
              <a:t>hardware </a:t>
            </a:r>
            <a:r>
              <a:rPr lang="en-IN" dirty="0"/>
              <a:t>virtualization </a:t>
            </a:r>
            <a:r>
              <a:rPr lang="en-IN" dirty="0" smtClean="0"/>
              <a:t>ware </a:t>
            </a:r>
            <a:r>
              <a:rPr lang="en-IN" dirty="0"/>
              <a:t>like the CPU, memory, etc.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• </a:t>
            </a:r>
            <a:r>
              <a:rPr lang="en-IN" dirty="0"/>
              <a:t>All guest operating systems are a layer above the hypervisor. </a:t>
            </a:r>
            <a:endParaRPr lang="en-IN" dirty="0" smtClean="0"/>
          </a:p>
          <a:p>
            <a:pPr marL="0" indent="0">
              <a:buNone/>
            </a:pPr>
            <a:r>
              <a:rPr lang="en-IN" dirty="0" smtClean="0"/>
              <a:t>   • </a:t>
            </a:r>
            <a:r>
              <a:rPr lang="en-IN" dirty="0"/>
              <a:t>The original CP/CMS-(Control Program/Cambridge Monitor System) </a:t>
            </a:r>
            <a:r>
              <a:rPr lang="en-IN" dirty="0" smtClean="0"/>
              <a:t>    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hypervisor </a:t>
            </a:r>
            <a:r>
              <a:rPr lang="en-IN" dirty="0"/>
              <a:t>developed by IBM was of this kind.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Type </a:t>
            </a:r>
            <a:r>
              <a:rPr lang="en-IN" dirty="0"/>
              <a:t>2: </a:t>
            </a:r>
            <a:r>
              <a:rPr lang="en-IN" dirty="0">
                <a:solidFill>
                  <a:srgbClr val="7030A0"/>
                </a:solidFill>
              </a:rPr>
              <a:t>hosted hypervisor </a:t>
            </a:r>
            <a:endParaRPr lang="en-IN" dirty="0" smtClean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IN" dirty="0" smtClean="0"/>
              <a:t>    • </a:t>
            </a:r>
            <a:r>
              <a:rPr lang="en-IN" dirty="0"/>
              <a:t>Run over a host operating system.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• </a:t>
            </a:r>
            <a:r>
              <a:rPr lang="en-IN" dirty="0"/>
              <a:t>Hypervisor is the second layer over the hardware.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• </a:t>
            </a:r>
            <a:r>
              <a:rPr lang="en-IN" dirty="0"/>
              <a:t>Guest operating systems run a layer over the hypervisor.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• </a:t>
            </a:r>
            <a:r>
              <a:rPr lang="en-IN" dirty="0"/>
              <a:t>The OS is usually unaware of the virtualization </a:t>
            </a:r>
          </a:p>
        </p:txBody>
      </p:sp>
    </p:spTree>
    <p:extLst>
      <p:ext uri="{BB962C8B-B14F-4D97-AF65-F5344CB8AC3E}">
        <p14:creationId xmlns:p14="http://schemas.microsoft.com/office/powerpoint/2010/main" val="34891594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Para virtualization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 smtClean="0"/>
              <a:t>Para virtualization </a:t>
            </a:r>
            <a:r>
              <a:rPr lang="en-IN" dirty="0"/>
              <a:t>is an enhancement of virtualization </a:t>
            </a:r>
            <a:r>
              <a:rPr lang="en-IN" dirty="0" smtClean="0"/>
              <a:t>technology</a:t>
            </a:r>
          </a:p>
          <a:p>
            <a:r>
              <a:rPr lang="en-IN" dirty="0" smtClean="0"/>
              <a:t> </a:t>
            </a:r>
            <a:r>
              <a:rPr lang="en-IN" dirty="0"/>
              <a:t>in which a guest OS is modified prior to installation inside a virtual machine (VM</a:t>
            </a:r>
            <a:r>
              <a:rPr lang="en-IN" dirty="0" smtClean="0"/>
              <a:t>)</a:t>
            </a:r>
          </a:p>
          <a:p>
            <a:r>
              <a:rPr lang="en-IN" dirty="0" smtClean="0"/>
              <a:t> </a:t>
            </a:r>
            <a:r>
              <a:rPr lang="en-IN" dirty="0"/>
              <a:t>in order to allow all guest OSes within the system to share resources and successfully collaborate</a:t>
            </a:r>
            <a:r>
              <a:rPr lang="en-IN" dirty="0" smtClean="0"/>
              <a:t>,</a:t>
            </a:r>
          </a:p>
          <a:p>
            <a:r>
              <a:rPr lang="en-IN" dirty="0" smtClean="0"/>
              <a:t> </a:t>
            </a:r>
            <a:r>
              <a:rPr lang="en-IN" dirty="0"/>
              <a:t>rather than attempt to emulate an entire hardware environment</a:t>
            </a:r>
          </a:p>
        </p:txBody>
      </p:sp>
    </p:spTree>
    <p:extLst>
      <p:ext uri="{BB962C8B-B14F-4D97-AF65-F5344CB8AC3E}">
        <p14:creationId xmlns:p14="http://schemas.microsoft.com/office/powerpoint/2010/main" val="34381191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Host based virtualization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A host-based virtualization </a:t>
            </a:r>
            <a:r>
              <a:rPr lang="en-IN" b="1" dirty="0"/>
              <a:t>requires additional software running on the host as a privileged task or process</a:t>
            </a:r>
            <a:r>
              <a:rPr lang="en-IN" dirty="0"/>
              <a:t>. </a:t>
            </a:r>
            <a:endParaRPr lang="en-IN" dirty="0" smtClean="0"/>
          </a:p>
          <a:p>
            <a:r>
              <a:rPr lang="en-IN" dirty="0" smtClean="0"/>
              <a:t>In </a:t>
            </a:r>
            <a:r>
              <a:rPr lang="en-IN" dirty="0"/>
              <a:t>some cases, volume management is built in to the operating system, </a:t>
            </a:r>
            <a:endParaRPr lang="en-IN" dirty="0" smtClean="0"/>
          </a:p>
          <a:p>
            <a:r>
              <a:rPr lang="en-IN" dirty="0" smtClean="0"/>
              <a:t>and </a:t>
            </a:r>
            <a:r>
              <a:rPr lang="en-IN" dirty="0"/>
              <a:t>in other instances it is offered as a separate product</a:t>
            </a:r>
            <a:r>
              <a:rPr lang="en-IN" dirty="0" smtClean="0"/>
              <a:t>.</a:t>
            </a:r>
          </a:p>
          <a:p>
            <a:r>
              <a:rPr lang="en-IN" dirty="0" smtClean="0"/>
              <a:t> </a:t>
            </a:r>
            <a:r>
              <a:rPr lang="en-IN" dirty="0"/>
              <a:t>A physical device driver handles the volumes (LUN) </a:t>
            </a:r>
            <a:r>
              <a:rPr lang="en-IN" dirty="0" smtClean="0"/>
              <a:t> logical unit number presented </a:t>
            </a:r>
            <a:r>
              <a:rPr lang="en-IN" dirty="0"/>
              <a:t>to the host system.</a:t>
            </a:r>
          </a:p>
        </p:txBody>
      </p:sp>
    </p:spTree>
    <p:extLst>
      <p:ext uri="{BB962C8B-B14F-4D97-AF65-F5344CB8AC3E}">
        <p14:creationId xmlns:p14="http://schemas.microsoft.com/office/powerpoint/2010/main" val="397642406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XEN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2"/>
          </a:solidFill>
        </p:spPr>
        <p:txBody>
          <a:bodyPr>
            <a:normAutofit fontScale="92500" lnSpcReduction="20000"/>
          </a:bodyPr>
          <a:lstStyle/>
          <a:p>
            <a:r>
              <a:rPr lang="en-IN" dirty="0">
                <a:solidFill>
                  <a:srgbClr val="00B050"/>
                </a:solidFill>
              </a:rPr>
              <a:t>Xen</a:t>
            </a:r>
            <a:r>
              <a:rPr lang="en-IN" dirty="0"/>
              <a:t> is an open source hypervisor program developed by </a:t>
            </a:r>
            <a:r>
              <a:rPr lang="en-IN" dirty="0">
                <a:solidFill>
                  <a:srgbClr val="00B050"/>
                </a:solidFill>
              </a:rPr>
              <a:t>Cambridge University</a:t>
            </a:r>
            <a:r>
              <a:rPr lang="en-IN" dirty="0"/>
              <a:t>. </a:t>
            </a:r>
            <a:endParaRPr lang="en-IN" dirty="0" smtClean="0"/>
          </a:p>
          <a:p>
            <a:r>
              <a:rPr lang="en-IN" dirty="0" smtClean="0">
                <a:solidFill>
                  <a:srgbClr val="00B050"/>
                </a:solidFill>
              </a:rPr>
              <a:t>Xen </a:t>
            </a:r>
            <a:r>
              <a:rPr lang="en-IN" dirty="0"/>
              <a:t>is a microkernel hypervisor, which separates the policy from the mechanism. </a:t>
            </a:r>
            <a:endParaRPr lang="en-IN" dirty="0" smtClean="0"/>
          </a:p>
          <a:p>
            <a:r>
              <a:rPr lang="en-IN" dirty="0" smtClean="0"/>
              <a:t>• </a:t>
            </a:r>
            <a:r>
              <a:rPr lang="en-IN" dirty="0">
                <a:solidFill>
                  <a:srgbClr val="00B050"/>
                </a:solidFill>
              </a:rPr>
              <a:t>Xen</a:t>
            </a:r>
            <a:r>
              <a:rPr lang="en-IN" dirty="0"/>
              <a:t> </a:t>
            </a:r>
            <a:r>
              <a:rPr lang="en-IN" dirty="0">
                <a:solidFill>
                  <a:srgbClr val="FF0000"/>
                </a:solidFill>
              </a:rPr>
              <a:t>does not include any device drivers natively . It just provides a mechanism </a:t>
            </a:r>
            <a:r>
              <a:rPr lang="en-IN" dirty="0"/>
              <a:t>by which a guest OS can have direct access to the physical devices. • As a result, the size of the Xen hypervisor is kept rather small</a:t>
            </a:r>
            <a:r>
              <a:rPr lang="en-IN" dirty="0" smtClean="0"/>
              <a:t>.</a:t>
            </a:r>
          </a:p>
          <a:p>
            <a:r>
              <a:rPr lang="en-IN" dirty="0" smtClean="0"/>
              <a:t> </a:t>
            </a:r>
            <a:r>
              <a:rPr lang="en-IN" dirty="0">
                <a:solidFill>
                  <a:srgbClr val="00B050"/>
                </a:solidFill>
              </a:rPr>
              <a:t>Xen</a:t>
            </a:r>
            <a:r>
              <a:rPr lang="en-IN" dirty="0"/>
              <a:t> provides a virtual environment located between the hardware and the OS.</a:t>
            </a:r>
          </a:p>
        </p:txBody>
      </p:sp>
    </p:spTree>
    <p:extLst>
      <p:ext uri="{BB962C8B-B14F-4D97-AF65-F5344CB8AC3E}">
        <p14:creationId xmlns:p14="http://schemas.microsoft.com/office/powerpoint/2010/main" val="810417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The Xen Architecture</a:t>
            </a:r>
            <a:endParaRPr lang="en-IN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1112" y="2572544"/>
            <a:ext cx="6581775" cy="258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42217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Utility computing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Utility computing is </a:t>
            </a:r>
            <a:r>
              <a:rPr lang="en-IN" b="1" dirty="0"/>
              <a:t>the computing handling online resources such as data, services that is familiar to a public utility</a:t>
            </a:r>
            <a:r>
              <a:rPr lang="en-IN" dirty="0"/>
              <a:t>. </a:t>
            </a:r>
            <a:endParaRPr lang="en-IN" dirty="0" smtClean="0"/>
          </a:p>
          <a:p>
            <a:r>
              <a:rPr lang="en-IN" dirty="0" smtClean="0"/>
              <a:t>LPG</a:t>
            </a:r>
            <a:r>
              <a:rPr lang="en-IN" dirty="0"/>
              <a:t>, water, electricity or telephone are examples</a:t>
            </a:r>
            <a:r>
              <a:rPr lang="en-IN" dirty="0" smtClean="0"/>
              <a:t>.</a:t>
            </a:r>
          </a:p>
          <a:p>
            <a:r>
              <a:rPr lang="en-IN" dirty="0" smtClean="0"/>
              <a:t> </a:t>
            </a:r>
            <a:r>
              <a:rPr lang="en-IN" dirty="0"/>
              <a:t>It has the benefit of cheap cost to get computer resources.</a:t>
            </a:r>
          </a:p>
        </p:txBody>
      </p:sp>
    </p:spTree>
    <p:extLst>
      <p:ext uri="{BB962C8B-B14F-4D97-AF65-F5344CB8AC3E}">
        <p14:creationId xmlns:p14="http://schemas.microsoft.com/office/powerpoint/2010/main" val="4239275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Web services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dirty="0"/>
              <a:t>web services include any software, application, or cloud technology that provides standardized web protocols (HTTP or HTTPS) to interoperate, communicate, and exchange data messaging – usually XML (Extensible </a:t>
            </a:r>
            <a:r>
              <a:rPr lang="en-IN" dirty="0" err="1"/>
              <a:t>Markup</a:t>
            </a:r>
            <a:r>
              <a:rPr lang="en-IN" dirty="0"/>
              <a:t> Language) – throughout the internet.</a:t>
            </a:r>
          </a:p>
          <a:p>
            <a:r>
              <a:rPr lang="en-IN" dirty="0" smtClean="0"/>
              <a:t> </a:t>
            </a:r>
            <a:r>
              <a:rPr lang="en-IN" dirty="0"/>
              <a:t>web services are XML-</a:t>
            </a:r>
            <a:r>
              <a:rPr lang="en-IN" dirty="0" err="1"/>
              <a:t>centered</a:t>
            </a:r>
            <a:r>
              <a:rPr lang="en-IN" dirty="0"/>
              <a:t> data exchange systems that use the internet for A2A (application-to-application) communication and interfacing</a:t>
            </a:r>
            <a:r>
              <a:rPr lang="en-IN" dirty="0" smtClean="0"/>
              <a:t>.</a:t>
            </a:r>
          </a:p>
          <a:p>
            <a:r>
              <a:rPr lang="en-IN" dirty="0" smtClean="0"/>
              <a:t> </a:t>
            </a:r>
            <a:r>
              <a:rPr lang="en-IN" dirty="0"/>
              <a:t>These processes involve programs, messages, documents, and/or objects.</a:t>
            </a:r>
          </a:p>
          <a:p>
            <a:r>
              <a:rPr lang="en-IN" dirty="0"/>
              <a:t>A key feature of web services is that applications can be written in various languages and are still able to communicate by exchanging data with one another via a web service between clients and servers. 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89393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What is Cloud?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 smtClean="0"/>
              <a:t>The </a:t>
            </a:r>
            <a:r>
              <a:rPr lang="en-IN" dirty="0"/>
              <a:t>term </a:t>
            </a:r>
            <a:r>
              <a:rPr lang="en-IN" b="1" dirty="0"/>
              <a:t>Cloud</a:t>
            </a:r>
            <a:r>
              <a:rPr lang="en-IN" dirty="0"/>
              <a:t> refers to a </a:t>
            </a:r>
            <a:r>
              <a:rPr lang="en-IN" b="1" dirty="0"/>
              <a:t>Network</a:t>
            </a:r>
            <a:r>
              <a:rPr lang="en-IN" dirty="0"/>
              <a:t> or </a:t>
            </a:r>
            <a:r>
              <a:rPr lang="en-IN" b="1" dirty="0"/>
              <a:t>Internet.</a:t>
            </a:r>
            <a:r>
              <a:rPr lang="en-IN" dirty="0"/>
              <a:t> In other words, we can say that Cloud is something, which is present at remote location. </a:t>
            </a:r>
            <a:endParaRPr lang="en-IN" dirty="0" smtClean="0"/>
          </a:p>
          <a:p>
            <a:r>
              <a:rPr lang="en-IN" dirty="0" smtClean="0"/>
              <a:t>Cloud </a:t>
            </a:r>
            <a:r>
              <a:rPr lang="en-IN" dirty="0"/>
              <a:t>can provide services over public and private networks, i.e., WAN, LAN or VPN.</a:t>
            </a:r>
          </a:p>
          <a:p>
            <a:r>
              <a:rPr lang="en-IN" dirty="0"/>
              <a:t>Applications such as e-mail, web conferencing, customer relationship management (CRM) execute on cloud.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40741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 is cloud computing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Cloud Computing refers to </a:t>
            </a:r>
            <a:r>
              <a:rPr lang="en-IN" b="1" dirty="0"/>
              <a:t>manipulating, configuring,</a:t>
            </a:r>
            <a:r>
              <a:rPr lang="en-IN" dirty="0"/>
              <a:t> and </a:t>
            </a:r>
            <a:r>
              <a:rPr lang="en-IN" b="1" dirty="0"/>
              <a:t>accessing</a:t>
            </a:r>
            <a:r>
              <a:rPr lang="en-IN" dirty="0"/>
              <a:t> the hardware and software resources remotely</a:t>
            </a:r>
            <a:r>
              <a:rPr lang="en-IN" dirty="0" smtClean="0"/>
              <a:t>.</a:t>
            </a:r>
          </a:p>
          <a:p>
            <a:r>
              <a:rPr lang="en-IN" dirty="0" smtClean="0"/>
              <a:t> </a:t>
            </a:r>
            <a:r>
              <a:rPr lang="en-IN" dirty="0"/>
              <a:t>It offers online data storage, infrastructure, and application.</a:t>
            </a:r>
          </a:p>
          <a:p>
            <a:r>
              <a:rPr lang="en-IN" dirty="0"/>
              <a:t>Cloud computing offers </a:t>
            </a:r>
            <a:r>
              <a:rPr lang="en-IN" b="1" dirty="0"/>
              <a:t>platform independency,</a:t>
            </a:r>
            <a:r>
              <a:rPr lang="en-IN" dirty="0"/>
              <a:t> as the software is not required to be installed locally on the PC. Hence, the Cloud Computing is making our business applications </a:t>
            </a:r>
            <a:r>
              <a:rPr lang="en-IN" b="1" dirty="0"/>
              <a:t>mobile</a:t>
            </a:r>
            <a:r>
              <a:rPr lang="en-IN" dirty="0"/>
              <a:t> and </a:t>
            </a:r>
            <a:r>
              <a:rPr lang="en-IN" b="1" dirty="0"/>
              <a:t>collaborative.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48915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Cloud computing</a:t>
            </a:r>
            <a:endParaRPr lang="en-IN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916832"/>
            <a:ext cx="6051376" cy="4176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736014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974</TotalTime>
  <Words>947</Words>
  <Application>Microsoft Office PowerPoint</Application>
  <PresentationFormat>On-screen Show (4:3)</PresentationFormat>
  <Paragraphs>160</Paragraphs>
  <Slides>46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47" baseType="lpstr">
      <vt:lpstr>Office Theme</vt:lpstr>
      <vt:lpstr>Cloud computing</vt:lpstr>
      <vt:lpstr>Grid computing</vt:lpstr>
      <vt:lpstr>Cluster computing</vt:lpstr>
      <vt:lpstr>Distributed computing</vt:lpstr>
      <vt:lpstr>Utility computing</vt:lpstr>
      <vt:lpstr>Web services</vt:lpstr>
      <vt:lpstr>What is Cloud? </vt:lpstr>
      <vt:lpstr>What is cloud computing</vt:lpstr>
      <vt:lpstr>Cloud computing</vt:lpstr>
      <vt:lpstr>PowerPoint Presentation</vt:lpstr>
      <vt:lpstr>What is cloud computing</vt:lpstr>
      <vt:lpstr>What is cloud computing</vt:lpstr>
      <vt:lpstr>PowerPoint Presentation</vt:lpstr>
      <vt:lpstr>PowerPoint Presentation</vt:lpstr>
      <vt:lpstr>Cloud computing</vt:lpstr>
      <vt:lpstr>Basic concepts</vt:lpstr>
      <vt:lpstr>PowerPoint Presentation</vt:lpstr>
      <vt:lpstr>Deployment model</vt:lpstr>
      <vt:lpstr>Service model</vt:lpstr>
      <vt:lpstr>PowerPoint Presentation</vt:lpstr>
      <vt:lpstr>infrastructure</vt:lpstr>
      <vt:lpstr>PowerPoint Presentation</vt:lpstr>
      <vt:lpstr>PowerPoint Presentation</vt:lpstr>
      <vt:lpstr>PowerPoint Presentation</vt:lpstr>
      <vt:lpstr>PowerPoint Presentation</vt:lpstr>
      <vt:lpstr>NIST Cloud Computing Reference Architecture.</vt:lpstr>
      <vt:lpstr>PowerPoint Presentation</vt:lpstr>
      <vt:lpstr>virtualization</vt:lpstr>
      <vt:lpstr>Purpose and benefits</vt:lpstr>
      <vt:lpstr>Cloud sourcing</vt:lpstr>
      <vt:lpstr>Opportunities and challenges</vt:lpstr>
      <vt:lpstr>Opportunities and challenges</vt:lpstr>
      <vt:lpstr>Opportunities and challenges</vt:lpstr>
      <vt:lpstr>PowerPoint Presentation</vt:lpstr>
      <vt:lpstr>virtualization</vt:lpstr>
      <vt:lpstr>Types of virtualization</vt:lpstr>
      <vt:lpstr>Why do we use virtualization</vt:lpstr>
      <vt:lpstr>Where is virtualization used</vt:lpstr>
      <vt:lpstr>What are the features of virtualization?  </vt:lpstr>
      <vt:lpstr>Difference between cloud and virtualization</vt:lpstr>
      <vt:lpstr>Virtualization Structures/Tools and Mechanisms</vt:lpstr>
      <vt:lpstr>Hypervisor</vt:lpstr>
      <vt:lpstr>Para virtualization</vt:lpstr>
      <vt:lpstr>Host based virtualization</vt:lpstr>
      <vt:lpstr>The XEN Architecture</vt:lpstr>
      <vt:lpstr>The Xen Architecture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</dc:title>
  <dc:creator>admin</dc:creator>
  <cp:lastModifiedBy>admin</cp:lastModifiedBy>
  <cp:revision>39</cp:revision>
  <dcterms:created xsi:type="dcterms:W3CDTF">2022-04-25T07:32:43Z</dcterms:created>
  <dcterms:modified xsi:type="dcterms:W3CDTF">2022-08-01T07:52:46Z</dcterms:modified>
</cp:coreProperties>
</file>

<file path=docProps/thumbnail.jpeg>
</file>